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2" r:id="rId7"/>
    <p:sldId id="323" r:id="rId8"/>
    <p:sldId id="264" r:id="rId9"/>
    <p:sldId id="320" r:id="rId10"/>
    <p:sldId id="321" r:id="rId11"/>
    <p:sldId id="325" r:id="rId12"/>
    <p:sldId id="326" r:id="rId13"/>
    <p:sldId id="263" r:id="rId14"/>
    <p:sldId id="324" r:id="rId15"/>
    <p:sldId id="319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62" autoAdjust="0"/>
    <p:restoredTop sz="89711" autoAdjust="0"/>
  </p:normalViewPr>
  <p:slideViewPr>
    <p:cSldViewPr snapToGrid="0">
      <p:cViewPr varScale="1">
        <p:scale>
          <a:sx n="101" d="100"/>
          <a:sy n="101" d="100"/>
        </p:scale>
        <p:origin x="7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4701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За кадром остался </a:t>
            </a:r>
            <a:r>
              <a:rPr lang="en-US" b="1" dirty="0" err="1"/>
              <a:t>sqlpipe</a:t>
            </a:r>
            <a:r>
              <a:rPr lang="ru-RU" dirty="0"/>
              <a:t>, т.к. данное приложение не позволило выполнить загрузку даже 10М строк. </a:t>
            </a:r>
            <a:r>
              <a:rPr lang="en-US" dirty="0"/>
              <a:t>VM PG </a:t>
            </a:r>
            <a:r>
              <a:rPr lang="ru-RU" dirty="0"/>
              <a:t>неоднократно зависала от нехватки </a:t>
            </a:r>
            <a:r>
              <a:rPr lang="en-US" dirty="0"/>
              <a:t>RAM</a:t>
            </a: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Скорость загрузки данных с </a:t>
            </a:r>
            <a:r>
              <a:rPr lang="en-US" dirty="0"/>
              <a:t>FDW </a:t>
            </a:r>
            <a:r>
              <a:rPr lang="ru-RU" dirty="0"/>
              <a:t>в </a:t>
            </a:r>
            <a:r>
              <a:rPr lang="en-US" dirty="0"/>
              <a:t>unlogged</a:t>
            </a:r>
            <a:r>
              <a:rPr lang="ru-RU" dirty="0"/>
              <a:t>-таблицу без индексов (1) практически не меняется. Данная операция выполняется с минимальным протоколированием. Мониторинг</a:t>
            </a:r>
            <a:r>
              <a:rPr lang="en-US" dirty="0"/>
              <a:t> </a:t>
            </a:r>
            <a:r>
              <a:rPr lang="ru-RU" dirty="0"/>
              <a:t>с </a:t>
            </a:r>
            <a:r>
              <a:rPr lang="en-US" b="1" dirty="0"/>
              <a:t>atop</a:t>
            </a:r>
            <a:r>
              <a:rPr lang="ru-RU" dirty="0"/>
              <a:t> подтвердил, что </a:t>
            </a:r>
            <a:r>
              <a:rPr lang="en-US" dirty="0" err="1"/>
              <a:t>wal</a:t>
            </a:r>
            <a:r>
              <a:rPr lang="ru-RU" dirty="0"/>
              <a:t> пишется только по завершению вставки, в отличие от загрузки (</a:t>
            </a:r>
            <a:r>
              <a:rPr lang="en-US" dirty="0"/>
              <a:t>3</a:t>
            </a:r>
            <a:r>
              <a:rPr lang="ru-RU" dirty="0"/>
              <a:t>), что выражается в потере производительности от 6 до </a:t>
            </a:r>
            <a:r>
              <a:rPr lang="en-US" dirty="0"/>
              <a:t>22%</a:t>
            </a: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Pg_loader</a:t>
            </a:r>
            <a:r>
              <a:rPr lang="en-US" b="1" dirty="0"/>
              <a:t> </a:t>
            </a:r>
            <a:r>
              <a:rPr lang="ru-RU" dirty="0"/>
              <a:t>оказался неплохим инструментом для извлечения и загрузки данных в </a:t>
            </a:r>
            <a:r>
              <a:rPr lang="en-US" dirty="0"/>
              <a:t>PG </a:t>
            </a:r>
            <a:r>
              <a:rPr lang="ru-RU" dirty="0"/>
              <a:t>с возможностью загрузки как из баз данных., так и из файлов. Он позволяет выполнять загрузку </a:t>
            </a:r>
            <a:r>
              <a:rPr lang="en-US" dirty="0"/>
              <a:t>source-to-target</a:t>
            </a:r>
            <a:r>
              <a:rPr lang="ru-RU" dirty="0"/>
              <a:t> из </a:t>
            </a:r>
            <a:r>
              <a:rPr lang="en-US" dirty="0"/>
              <a:t>Linux </a:t>
            </a:r>
            <a:r>
              <a:rPr lang="ru-RU" dirty="0"/>
              <a:t>с</a:t>
            </a:r>
            <a:r>
              <a:rPr lang="en-US" dirty="0"/>
              <a:t> </a:t>
            </a:r>
            <a:r>
              <a:rPr lang="ru-RU" dirty="0"/>
              <a:t>использованием функционала </a:t>
            </a:r>
            <a:r>
              <a:rPr lang="en-US" dirty="0"/>
              <a:t>COPY </a:t>
            </a:r>
            <a:r>
              <a:rPr lang="ru-RU" dirty="0"/>
              <a:t>и созданием структуры приемника соотв. источнику. Не так просто оказалось на 25%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его подготовить к использованию, и он оказался медленнее в 4 раза по сравнению с </a:t>
            </a:r>
            <a:r>
              <a:rPr lang="en-US" dirty="0"/>
              <a:t>FDW</a:t>
            </a:r>
            <a:r>
              <a:rPr lang="ru-RU" dirty="0"/>
              <a:t>. Так же не получилось реализовать в нем вставку в </a:t>
            </a:r>
            <a:r>
              <a:rPr lang="en-US" dirty="0"/>
              <a:t>unlogged</a:t>
            </a:r>
            <a:r>
              <a:rPr lang="ru-RU" dirty="0"/>
              <a:t>-таблицу. При вставке 100М строк в несекционированную таблицу замечено падение скорости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Извлечение-загрузка на стороне </a:t>
            </a:r>
            <a:r>
              <a:rPr lang="en-US" dirty="0"/>
              <a:t>VM PG </a:t>
            </a:r>
            <a:r>
              <a:rPr lang="ru-RU" dirty="0"/>
              <a:t>с </a:t>
            </a:r>
            <a:r>
              <a:rPr lang="en-US" b="1" dirty="0"/>
              <a:t>Pentaho Data Integration</a:t>
            </a:r>
            <a:r>
              <a:rPr lang="ru-RU" b="1" dirty="0"/>
              <a:t> </a:t>
            </a:r>
            <a:r>
              <a:rPr lang="ru-RU" dirty="0"/>
              <a:t>(</a:t>
            </a:r>
            <a:r>
              <a:rPr lang="en-US" dirty="0"/>
              <a:t>PDI) Community Edition</a:t>
            </a:r>
            <a:r>
              <a:rPr lang="ru-RU" dirty="0"/>
              <a:t> с </a:t>
            </a:r>
            <a:r>
              <a:rPr lang="en-US" dirty="0"/>
              <a:t>MSSQL JDBC 9.4 </a:t>
            </a:r>
            <a:r>
              <a:rPr lang="ru-RU" dirty="0"/>
              <a:t>выполнялось в 1 поток и получилось почти в 6 раз медленнее, чем </a:t>
            </a:r>
            <a:r>
              <a:rPr lang="en-US" dirty="0"/>
              <a:t>FDW</a:t>
            </a:r>
            <a:r>
              <a:rPr lang="ru-RU" dirty="0"/>
              <a:t>. Хотя </a:t>
            </a:r>
            <a:r>
              <a:rPr lang="en-US" dirty="0"/>
              <a:t>PDI </a:t>
            </a:r>
            <a:r>
              <a:rPr lang="ru-RU" dirty="0"/>
              <a:t>достаточно удобный и гибкий</a:t>
            </a:r>
            <a:r>
              <a:rPr lang="en-US" dirty="0"/>
              <a:t> </a:t>
            </a:r>
            <a:r>
              <a:rPr lang="ru-RU" dirty="0"/>
              <a:t>инструмент с классическим</a:t>
            </a:r>
            <a:r>
              <a:rPr lang="en-US" dirty="0"/>
              <a:t> UI </a:t>
            </a:r>
            <a:r>
              <a:rPr lang="ru-RU" dirty="0"/>
              <a:t>для </a:t>
            </a:r>
            <a:r>
              <a:rPr lang="en-US" dirty="0"/>
              <a:t>ETL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Использование </a:t>
            </a:r>
            <a:r>
              <a:rPr lang="en-US" b="1" dirty="0"/>
              <a:t>SQL Server Integration Services </a:t>
            </a:r>
            <a:r>
              <a:rPr lang="ru-RU" dirty="0"/>
              <a:t>(</a:t>
            </a:r>
            <a:r>
              <a:rPr lang="en-US" dirty="0"/>
              <a:t>SSIS) Community Edition</a:t>
            </a:r>
            <a:r>
              <a:rPr lang="ru-RU" dirty="0"/>
              <a:t> с </a:t>
            </a:r>
            <a:r>
              <a:rPr lang="en-US" dirty="0"/>
              <a:t>PostgreSQL ODBC </a:t>
            </a:r>
            <a:r>
              <a:rPr lang="ru-RU" dirty="0"/>
              <a:t>на стороне </a:t>
            </a:r>
            <a:r>
              <a:rPr lang="en-US" dirty="0"/>
              <a:t>VM Windows </a:t>
            </a:r>
            <a:r>
              <a:rPr lang="ru-RU" dirty="0"/>
              <a:t>получилось почти в </a:t>
            </a:r>
            <a:r>
              <a:rPr lang="en-US" dirty="0"/>
              <a:t>16</a:t>
            </a:r>
            <a:r>
              <a:rPr lang="ru-RU" dirty="0"/>
              <a:t> раз медленнее</a:t>
            </a:r>
            <a:r>
              <a:rPr lang="en-US" dirty="0"/>
              <a:t> (</a:t>
            </a:r>
            <a:r>
              <a:rPr lang="ru-RU" dirty="0"/>
              <a:t>в 1 поток) и </a:t>
            </a:r>
            <a:r>
              <a:rPr lang="en-US" dirty="0"/>
              <a:t>8 </a:t>
            </a:r>
            <a:r>
              <a:rPr lang="ru-RU" dirty="0"/>
              <a:t>раз </a:t>
            </a:r>
            <a:r>
              <a:rPr lang="en-US" dirty="0"/>
              <a:t>(</a:t>
            </a:r>
            <a:r>
              <a:rPr lang="ru-RU" dirty="0"/>
              <a:t>в 4 потока), чем </a:t>
            </a:r>
            <a:r>
              <a:rPr lang="en-US" dirty="0"/>
              <a:t>FDW</a:t>
            </a:r>
            <a:r>
              <a:rPr lang="ru-RU" dirty="0"/>
              <a:t>. Виной всему драйвер </a:t>
            </a:r>
            <a:r>
              <a:rPr lang="en-US" dirty="0"/>
              <a:t>ODBC</a:t>
            </a:r>
            <a:r>
              <a:rPr lang="ru-RU" dirty="0"/>
              <a:t>. По опыту работы с </a:t>
            </a:r>
            <a:r>
              <a:rPr lang="ru-RU" dirty="0" err="1"/>
              <a:t>др.СУБД</a:t>
            </a:r>
            <a:r>
              <a:rPr lang="ru-RU" dirty="0"/>
              <a:t>  </a:t>
            </a:r>
            <a:r>
              <a:rPr lang="en-US" dirty="0"/>
              <a:t>ODBC </a:t>
            </a:r>
            <a:r>
              <a:rPr lang="ru-RU" dirty="0"/>
              <a:t>не стоит использовать для работы с большими массивами данных на </a:t>
            </a:r>
            <a:r>
              <a:rPr lang="en-US" dirty="0"/>
              <a:t>Windows</a:t>
            </a:r>
            <a:r>
              <a:rPr lang="ru-RU" dirty="0"/>
              <a:t> + </a:t>
            </a:r>
            <a:r>
              <a:rPr lang="en-US" dirty="0"/>
              <a:t>MSSQL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Использование </a:t>
            </a:r>
            <a:r>
              <a:rPr lang="en-US" b="1" dirty="0" err="1"/>
              <a:t>fsync</a:t>
            </a:r>
            <a:r>
              <a:rPr lang="en-US" b="1" dirty="0"/>
              <a:t> = Off </a:t>
            </a:r>
            <a:r>
              <a:rPr lang="ru-RU" dirty="0"/>
              <a:t>не влияет на загрузку</a:t>
            </a:r>
            <a:r>
              <a:rPr lang="en-US" dirty="0"/>
              <a:t> </a:t>
            </a:r>
            <a:r>
              <a:rPr lang="ru-RU" dirty="0"/>
              <a:t>(проверено в первых пяти сценариях)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63105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рамках подготовительных работ для тестирования и с целью сравнения производительности 2х СУБД было выполнено тестирование загрузки данных из </a:t>
            </a:r>
            <a:r>
              <a:rPr lang="en-US" dirty="0"/>
              <a:t>CSV</a:t>
            </a:r>
            <a:r>
              <a:rPr lang="ru-RU" dirty="0"/>
              <a:t> в различных режимах (</a:t>
            </a:r>
            <a:r>
              <a:rPr lang="en-US" dirty="0"/>
              <a:t>COPY vs BULK INSERT)</a:t>
            </a:r>
          </a:p>
          <a:p>
            <a:pPr marL="228600" indent="0">
              <a:buFont typeface="Arial" panose="020B0604020202020204" pitchFamily="34" charset="0"/>
              <a:buNone/>
            </a:pPr>
            <a:r>
              <a:rPr lang="en-US" dirty="0"/>
              <a:t>Difference,%</a:t>
            </a:r>
            <a:endParaRPr lang="ru-RU" dirty="0"/>
          </a:p>
          <a:p>
            <a:pPr marL="400050" indent="-171450">
              <a:buFont typeface="Arial" panose="020B0604020202020204" pitchFamily="34" charset="0"/>
              <a:buChar char="•"/>
            </a:pPr>
            <a:r>
              <a:rPr lang="ru-RU" dirty="0"/>
              <a:t>для строк 3 и 4 сравнивались с 1 и 2 соответственно</a:t>
            </a:r>
          </a:p>
          <a:p>
            <a:pPr marL="400050" indent="-171450">
              <a:buFont typeface="Arial" panose="020B0604020202020204" pitchFamily="34" charset="0"/>
              <a:buChar char="•"/>
            </a:pPr>
            <a:r>
              <a:rPr lang="ru-RU" dirty="0"/>
              <a:t>для строки 12</a:t>
            </a:r>
            <a:r>
              <a:rPr lang="en-US" dirty="0"/>
              <a:t> </a:t>
            </a:r>
            <a:r>
              <a:rPr lang="ru-RU" dirty="0"/>
              <a:t>сравнивался с 3</a:t>
            </a:r>
          </a:p>
          <a:p>
            <a:pPr marL="400050" indent="-171450">
              <a:buFont typeface="Arial" panose="020B0604020202020204" pitchFamily="34" charset="0"/>
              <a:buChar char="•"/>
            </a:pPr>
            <a:r>
              <a:rPr lang="ru-RU" dirty="0"/>
              <a:t>для строк 13,14,15 сравнивались с 4</a:t>
            </a:r>
          </a:p>
          <a:p>
            <a:pPr marL="400050" indent="-171450">
              <a:buFont typeface="Arial" panose="020B0604020202020204" pitchFamily="34" charset="0"/>
              <a:buChar char="•"/>
            </a:pPr>
            <a:r>
              <a:rPr lang="ru-RU" dirty="0"/>
              <a:t>для строки 16,17 с 6+7</a:t>
            </a:r>
          </a:p>
          <a:p>
            <a:pPr marL="400050" indent="-171450">
              <a:buFont typeface="Arial" panose="020B0604020202020204" pitchFamily="34" charset="0"/>
              <a:buChar char="•"/>
            </a:pPr>
            <a:r>
              <a:rPr lang="ru-RU" dirty="0"/>
              <a:t>для строк 18,19 с 11</a:t>
            </a:r>
          </a:p>
          <a:p>
            <a:pPr marL="228600" indent="0">
              <a:buFont typeface="Arial" panose="020B0604020202020204" pitchFamily="34" charset="0"/>
              <a:buNone/>
            </a:pPr>
            <a:r>
              <a:rPr lang="ru-RU" dirty="0"/>
              <a:t>Вставка в </a:t>
            </a:r>
            <a:r>
              <a:rPr lang="en-US" dirty="0"/>
              <a:t>unlogged</a:t>
            </a:r>
            <a:r>
              <a:rPr lang="ru-RU" dirty="0"/>
              <a:t>-таблицу </a:t>
            </a:r>
            <a:r>
              <a:rPr lang="en-US" dirty="0"/>
              <a:t>PG </a:t>
            </a:r>
            <a:r>
              <a:rPr lang="ru-RU" dirty="0"/>
              <a:t>быстрее чем в </a:t>
            </a:r>
            <a:r>
              <a:rPr lang="en-US" dirty="0"/>
              <a:t>MSSQL </a:t>
            </a:r>
            <a:r>
              <a:rPr lang="ru-RU" dirty="0"/>
              <a:t>только на 10М строк, далее при увеличении объема данных видно, что идут сопоставимо</a:t>
            </a:r>
            <a:endParaRPr lang="en-US" dirty="0"/>
          </a:p>
          <a:p>
            <a:pPr marL="228600" indent="0">
              <a:buFont typeface="Arial" panose="020B0604020202020204" pitchFamily="34" charset="0"/>
              <a:buNone/>
            </a:pPr>
            <a:r>
              <a:rPr lang="ru-RU" dirty="0"/>
              <a:t>Создание </a:t>
            </a:r>
            <a:r>
              <a:rPr lang="en-US" dirty="0"/>
              <a:t>PK (CLUSTERED) </a:t>
            </a:r>
            <a:r>
              <a:rPr lang="ru-RU" dirty="0"/>
              <a:t>в </a:t>
            </a:r>
            <a:r>
              <a:rPr lang="en-US" dirty="0"/>
              <a:t>MSSQL </a:t>
            </a:r>
            <a:r>
              <a:rPr lang="ru-RU" dirty="0"/>
              <a:t>будет значительно быстрее чем в </a:t>
            </a:r>
            <a:r>
              <a:rPr lang="en-US" dirty="0"/>
              <a:t>PG</a:t>
            </a:r>
          </a:p>
          <a:p>
            <a:pPr marL="228600" indent="0">
              <a:buFont typeface="Arial" panose="020B0604020202020204" pitchFamily="34" charset="0"/>
              <a:buNone/>
            </a:pPr>
            <a:r>
              <a:rPr lang="ru-RU" dirty="0"/>
              <a:t>Самые большие временные результаты для </a:t>
            </a:r>
            <a:r>
              <a:rPr lang="en-US" dirty="0"/>
              <a:t>PG </a:t>
            </a:r>
            <a:r>
              <a:rPr lang="ru-RU" dirty="0"/>
              <a:t>требуются при вставке в </a:t>
            </a:r>
            <a:r>
              <a:rPr lang="en-US" dirty="0"/>
              <a:t>LOGGED-</a:t>
            </a:r>
            <a:r>
              <a:rPr lang="ru-RU" dirty="0"/>
              <a:t>таблицу</a:t>
            </a:r>
            <a:r>
              <a:rPr lang="en-US" dirty="0"/>
              <a:t> </a:t>
            </a:r>
            <a:r>
              <a:rPr lang="ru-RU" dirty="0"/>
              <a:t>с индексом. При этом, скорость вставки </a:t>
            </a:r>
            <a:r>
              <a:rPr lang="en-US" dirty="0"/>
              <a:t> </a:t>
            </a:r>
            <a:r>
              <a:rPr lang="ru-RU" dirty="0"/>
              <a:t>в</a:t>
            </a:r>
            <a:r>
              <a:rPr lang="en-US" dirty="0"/>
              <a:t> PG </a:t>
            </a:r>
            <a:r>
              <a:rPr lang="ru-RU" dirty="0"/>
              <a:t>падает (4 </a:t>
            </a:r>
            <a:r>
              <a:rPr lang="en-US" dirty="0"/>
              <a:t>vs 13)</a:t>
            </a:r>
            <a:r>
              <a:rPr lang="ru-RU" dirty="0"/>
              <a:t> с увеличением объема данных быстрее, чем у </a:t>
            </a:r>
            <a:r>
              <a:rPr lang="en-US" dirty="0"/>
              <a:t>MSSQL</a:t>
            </a:r>
            <a:endParaRPr lang="ru-RU" dirty="0"/>
          </a:p>
          <a:p>
            <a:pPr marL="228600" indent="0">
              <a:buFont typeface="Arial" panose="020B0604020202020204" pitchFamily="34" charset="0"/>
              <a:buNone/>
            </a:pPr>
            <a:endParaRPr lang="en-US" dirty="0"/>
          </a:p>
          <a:p>
            <a:pPr marL="228600" indent="0">
              <a:buFont typeface="Arial" panose="020B0604020202020204" pitchFamily="34" charset="0"/>
              <a:buNone/>
            </a:pPr>
            <a:r>
              <a:rPr lang="en-US" dirty="0"/>
              <a:t>COPY </a:t>
            </a:r>
            <a:r>
              <a:rPr lang="ru-RU" dirty="0"/>
              <a:t>удобно использовать при массовой загрузке данных из подготовленного файла или другой (например, буферной) таблицы. Т.е. сценарий использования ограничен конкретными условиями, но достаточно производителен.</a:t>
            </a:r>
            <a:endParaRPr lang="en-US" dirty="0"/>
          </a:p>
          <a:p>
            <a:pPr marL="228600" indent="0">
              <a:buFont typeface="Arial" panose="020B0604020202020204" pitchFamily="34" charset="0"/>
              <a:buNone/>
            </a:pPr>
            <a:r>
              <a:rPr lang="ru-RU" dirty="0"/>
              <a:t>Краткие выводы использования выполнение COPY для первичной инициализации таблицы: </a:t>
            </a:r>
          </a:p>
          <a:p>
            <a:pPr marL="228600" indent="0">
              <a:buFont typeface="Arial" panose="020B0604020202020204" pitchFamily="34" charset="0"/>
              <a:buNone/>
            </a:pPr>
            <a:r>
              <a:rPr lang="ru-RU" dirty="0"/>
              <a:t>- Использование настроек '</a:t>
            </a:r>
            <a:r>
              <a:rPr lang="ru-RU" dirty="0" err="1"/>
              <a:t>fsync</a:t>
            </a:r>
            <a:r>
              <a:rPr lang="ru-RU" dirty="0"/>
              <a:t>','synchronous_</a:t>
            </a:r>
            <a:r>
              <a:rPr lang="ru-RU" dirty="0" err="1"/>
              <a:t>commit</a:t>
            </a:r>
            <a:r>
              <a:rPr lang="ru-RU" dirty="0"/>
              <a:t>','</a:t>
            </a:r>
            <a:r>
              <a:rPr lang="ru-RU" dirty="0" err="1"/>
              <a:t>full_page_writes</a:t>
            </a:r>
            <a:r>
              <a:rPr lang="ru-RU" dirty="0"/>
              <a:t>' не влияет на производительность </a:t>
            </a:r>
          </a:p>
          <a:p>
            <a:pPr marL="228600" indent="0">
              <a:buFont typeface="Arial" panose="020B0604020202020204" pitchFamily="34" charset="0"/>
              <a:buNone/>
            </a:pPr>
            <a:r>
              <a:rPr lang="ru-RU" dirty="0"/>
              <a:t>- Не имеет значения секционирована таблица или нет</a:t>
            </a:r>
          </a:p>
          <a:p>
            <a:pPr marL="228600" indent="0">
              <a:buFont typeface="Arial" panose="020B0604020202020204" pitchFamily="34" charset="0"/>
              <a:buNone/>
            </a:pPr>
            <a:r>
              <a:rPr lang="ru-RU" dirty="0"/>
              <a:t>- Не имеет значения почти </a:t>
            </a:r>
            <a:r>
              <a:rPr lang="ru-RU" dirty="0" err="1"/>
              <a:t>логируемая</a:t>
            </a:r>
            <a:r>
              <a:rPr lang="ru-RU" dirty="0"/>
              <a:t> таблица или нет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2829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Счетчик </a:t>
            </a:r>
            <a:r>
              <a:rPr lang="en-US" dirty="0"/>
              <a:t>CDC – </a:t>
            </a:r>
            <a:r>
              <a:rPr lang="ru-RU" dirty="0"/>
              <a:t>протокол загрузки таблицы по идентификатору последовательности</a:t>
            </a:r>
            <a:endParaRPr dirty="0"/>
          </a:p>
        </p:txBody>
      </p:sp>
      <p:sp>
        <p:nvSpPr>
          <p:cNvPr id="265" name="Google Shape;265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65" name="Google Shape;265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43233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1" name="Google Shape;741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2" name="Google Shape;742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Использование полученных знаний для решения насущной задачи</a:t>
            </a:r>
            <a:endParaRPr dirty="0"/>
          </a:p>
        </p:txBody>
      </p:sp>
      <p:sp>
        <p:nvSpPr>
          <p:cNvPr id="200" name="Google Shape;200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Из-за отсутствия возможности в среде компании быстро развернуть необходимый тестовый контур, в домашних условиях были созданы 2 виртуальные машины указанной конфигурации</a:t>
            </a:r>
            <a:endParaRPr dirty="0"/>
          </a:p>
        </p:txBody>
      </p:sp>
      <p:sp>
        <p:nvSpPr>
          <p:cNvPr id="246" name="Google Shape;24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Из-за отсутствия в среде компании быстро развернуть необходимый тестовый контур, в домашних условиях были созданы 2 виртуальные машины указанной конфигурации</a:t>
            </a:r>
            <a:endParaRPr dirty="0"/>
          </a:p>
        </p:txBody>
      </p:sp>
      <p:sp>
        <p:nvSpPr>
          <p:cNvPr id="246" name="Google Shape;24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2913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Рассмотрено несколько методов извлечения – загрузки данных. Не дошли руки до</a:t>
            </a:r>
            <a:r>
              <a:rPr lang="en-US" dirty="0"/>
              <a:t> Apache</a:t>
            </a:r>
            <a:r>
              <a:rPr lang="ru-RU" dirty="0"/>
              <a:t> </a:t>
            </a:r>
            <a:r>
              <a:rPr lang="en-US" dirty="0"/>
              <a:t>Airflow</a:t>
            </a:r>
            <a:r>
              <a:rPr lang="ru-RU" dirty="0"/>
              <a:t> (эта работа будет в перспективе в рамках изучения)</a:t>
            </a:r>
            <a:endParaRPr dirty="0"/>
          </a:p>
        </p:txBody>
      </p:sp>
      <p:sp>
        <p:nvSpPr>
          <p:cNvPr id="272" name="Google Shape;272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Исходные данные представлены в виде части</a:t>
            </a:r>
            <a:r>
              <a:rPr lang="en-US" dirty="0"/>
              <a:t> </a:t>
            </a:r>
            <a:r>
              <a:rPr lang="ru-RU" dirty="0"/>
              <a:t>реального потока </a:t>
            </a:r>
            <a:r>
              <a:rPr lang="en-US" dirty="0"/>
              <a:t>CDC</a:t>
            </a:r>
            <a:r>
              <a:rPr lang="ru-RU" dirty="0"/>
              <a:t> 3-мя наборами по 10,50,100М строк</a:t>
            </a:r>
          </a:p>
          <a:p>
            <a:r>
              <a:rPr lang="ru-RU" dirty="0"/>
              <a:t>Исходные данные при импорте в таблицу </a:t>
            </a:r>
            <a:r>
              <a:rPr lang="en-US" dirty="0"/>
              <a:t>SQL Server </a:t>
            </a:r>
            <a:r>
              <a:rPr lang="ru-RU" dirty="0"/>
              <a:t>занимают на 37% меньше от исходного объема, а в </a:t>
            </a:r>
            <a:r>
              <a:rPr lang="en-US" dirty="0"/>
              <a:t>PostgreSQL </a:t>
            </a:r>
            <a:r>
              <a:rPr lang="ru-RU" dirty="0"/>
              <a:t>только на 4% меньше.</a:t>
            </a:r>
            <a:endParaRPr lang="en-US" dirty="0"/>
          </a:p>
          <a:p>
            <a:r>
              <a:rPr lang="en-US" dirty="0"/>
              <a:t>SQL Server </a:t>
            </a:r>
            <a:r>
              <a:rPr lang="ru-RU" dirty="0"/>
              <a:t>из коробки позволяет выполнять сжатие данных </a:t>
            </a:r>
            <a:r>
              <a:rPr lang="en-US" dirty="0"/>
              <a:t>(</a:t>
            </a:r>
            <a:r>
              <a:rPr lang="ru-RU" dirty="0"/>
              <a:t>на уровне страниц) на 74%, </a:t>
            </a:r>
            <a:r>
              <a:rPr lang="en-US" dirty="0"/>
              <a:t>PostgreSQL </a:t>
            </a:r>
            <a:r>
              <a:rPr lang="ru-RU" dirty="0"/>
              <a:t>нет. </a:t>
            </a:r>
          </a:p>
          <a:p>
            <a:r>
              <a:rPr lang="ru-RU" dirty="0"/>
              <a:t>Дополнительно можно рассмотреть расширения которые могут позволить экономию дискового пространства, что актуально для </a:t>
            </a:r>
            <a:r>
              <a:rPr lang="en-US" dirty="0"/>
              <a:t>CDC</a:t>
            </a:r>
            <a:r>
              <a:rPr lang="ru-RU" dirty="0"/>
              <a:t>-данных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8805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hyperlink" Target="https://pgtune.leopard.in.ua/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DC102D0F-30E9-84F1-B8C1-4726877ECE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2000" dirty="0"/>
              <a:t>Не рассматривались дополнительные </a:t>
            </a:r>
            <a:r>
              <a:rPr lang="ru-RU" sz="2000" u="sng" dirty="0"/>
              <a:t>платные</a:t>
            </a:r>
            <a:r>
              <a:rPr lang="ru-RU" sz="2000" dirty="0"/>
              <a:t> компоненты (</a:t>
            </a:r>
            <a:r>
              <a:rPr lang="en-US" sz="2000" dirty="0"/>
              <a:t>ETL, ODBC</a:t>
            </a:r>
            <a:r>
              <a:rPr lang="ru-RU" sz="2000" dirty="0"/>
              <a:t>-драйвера и </a:t>
            </a:r>
            <a:r>
              <a:rPr lang="ru-RU" sz="2000" dirty="0" err="1"/>
              <a:t>пр</a:t>
            </a:r>
            <a:r>
              <a:rPr lang="en-US" sz="2000" dirty="0"/>
              <a:t>)</a:t>
            </a:r>
          </a:p>
          <a:p>
            <a:r>
              <a:rPr lang="ru-RU" sz="2000" dirty="0"/>
              <a:t>Как приемник рассматривалась только обычная несекционированная таблица</a:t>
            </a:r>
          </a:p>
          <a:p>
            <a:r>
              <a:rPr lang="ru-RU" sz="2000" dirty="0"/>
              <a:t>Тесты выполнялись после прогрева кэша серверов баз данных (1-2 тестовых выполнения по 1</a:t>
            </a:r>
            <a:r>
              <a:rPr lang="en-US" sz="2000" dirty="0"/>
              <a:t>0</a:t>
            </a:r>
            <a:r>
              <a:rPr lang="ru-RU" sz="2000" dirty="0"/>
              <a:t>М строк)</a:t>
            </a:r>
          </a:p>
          <a:p>
            <a:r>
              <a:rPr lang="ru-RU" sz="2000" dirty="0"/>
              <a:t>Каждый тест выполнялся от 2х (100М строк) до 3х раз. Учитывалось среднее значение</a:t>
            </a:r>
          </a:p>
          <a:p>
            <a:r>
              <a:rPr lang="ru-RU" sz="2000" dirty="0"/>
              <a:t>Фильтр данных при тестировании производительности загрузки не применялся</a:t>
            </a:r>
            <a:endParaRPr lang="en-US" sz="2000" dirty="0"/>
          </a:p>
          <a:p>
            <a:r>
              <a:rPr lang="ru-RU" sz="2000" dirty="0"/>
              <a:t>Тайминги снимались</a:t>
            </a:r>
            <a:r>
              <a:rPr lang="en-US" sz="2000" dirty="0"/>
              <a:t> </a:t>
            </a:r>
            <a:r>
              <a:rPr lang="ru-RU" sz="2000" dirty="0"/>
              <a:t>там, </a:t>
            </a:r>
            <a:r>
              <a:rPr lang="ru-RU" sz="2000"/>
              <a:t>где запускалась задача: </a:t>
            </a:r>
            <a:r>
              <a:rPr lang="ru-RU" sz="2000" dirty="0"/>
              <a:t>в </a:t>
            </a:r>
            <a:r>
              <a:rPr lang="en-US" sz="2000" dirty="0" err="1"/>
              <a:t>Dbeaver</a:t>
            </a:r>
            <a:r>
              <a:rPr lang="en-US" sz="2000" dirty="0"/>
              <a:t>, </a:t>
            </a:r>
            <a:r>
              <a:rPr lang="en-US" sz="2000" dirty="0" err="1"/>
              <a:t>pg_loader</a:t>
            </a:r>
            <a:r>
              <a:rPr lang="en-US" sz="2000" dirty="0"/>
              <a:t>, PDI, SSIS, SSMS</a:t>
            </a:r>
            <a:endParaRPr lang="ru-RU" sz="2000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14543F5-7DCD-0795-951B-298BAA6D32B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ru-RU" dirty="0"/>
              <a:t>Исходные условия</a:t>
            </a:r>
          </a:p>
        </p:txBody>
      </p:sp>
    </p:spTree>
    <p:extLst>
      <p:ext uri="{BB962C8B-B14F-4D97-AF65-F5344CB8AC3E}">
        <p14:creationId xmlns:p14="http://schemas.microsoft.com/office/powerpoint/2010/main" val="3390720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F14543F5-7DCD-0795-951B-298BAA6D32B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ru-RU" dirty="0"/>
              <a:t>Результаты тестов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A55445-FB9D-ABD5-2C8F-E341EAC47306}"/>
              </a:ext>
            </a:extLst>
          </p:cNvPr>
          <p:cNvSpPr txBox="1"/>
          <p:nvPr/>
        </p:nvSpPr>
        <p:spPr>
          <a:xfrm>
            <a:off x="69849" y="5311504"/>
            <a:ext cx="87006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Основной сценарий указан в п.1 и с ним выполняется сравнение остальных подходов в </a:t>
            </a:r>
            <a:r>
              <a:rPr lang="en-US" dirty="0"/>
              <a:t>Diff/base</a:t>
            </a:r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CB54C29-1EBC-707F-C591-82EBF4320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8719"/>
            <a:ext cx="12192000" cy="377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95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F14543F5-7DCD-0795-951B-298BAA6D32B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ru-RU" dirty="0"/>
              <a:t>Результаты тестов 2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E9D94A4-BAB0-3CBD-5778-AF570EFD5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89" y="1135362"/>
            <a:ext cx="11702473" cy="572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208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00" y="-81675"/>
            <a:ext cx="12337200" cy="69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Итоги выбора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FDW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28"/>
          <p:cNvSpPr txBox="1"/>
          <p:nvPr/>
        </p:nvSpPr>
        <p:spPr>
          <a:xfrm>
            <a:off x="0" y="1160725"/>
            <a:ext cx="12337200" cy="56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FDW </a:t>
            </a:r>
            <a:r>
              <a:rPr lang="ru-RU" sz="2000" b="1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обеспечивает в совокупности 3 важных момента: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Простота настройки и гибкость реализации функционала в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pl/</a:t>
            </a:r>
            <a:r>
              <a:rPr lang="en-US" sz="19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pgsql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- процедуре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Максимальная производительность извлечения и загрузки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Поддерживает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pushdown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, что дает возможность фильтровать данные на стороне источника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9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Требования к планируемой реализации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Учитывая, что набор таблиц исходной системы небольшой (до 30 таблиц, 4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B 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строк)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Основной функционал реализовать в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pl/</a:t>
            </a:r>
            <a:r>
              <a:rPr lang="en-US" sz="19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pgsql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- процедурах соотв. для каждой таблицы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Процедура должна поддерживать инициализацию (полная) и загрузку инкремента  по счетчику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CDC</a:t>
            </a:r>
            <a:endParaRPr lang="ru-RU" sz="19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 этом загрузку данных выполнять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lang="en-US" sz="19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в цикле до 50М строк (до 5Гб)</a:t>
            </a:r>
            <a:endParaRPr lang="en-US" sz="19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в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UNLOGGED-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таблицу с переводом в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LOGGED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после каждой итерации цикла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Вызов процедур выполнять с любым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ETL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-инструментом либо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CRON 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на стороне приемника</a:t>
            </a:r>
            <a:endParaRPr lang="en-US" sz="19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00" y="-81675"/>
            <a:ext cx="12337200" cy="69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Дальнейшие исследования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28"/>
          <p:cNvSpPr txBox="1"/>
          <p:nvPr/>
        </p:nvSpPr>
        <p:spPr>
          <a:xfrm>
            <a:off x="868218" y="1160725"/>
            <a:ext cx="9236364" cy="56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Оценка возможностей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FDW 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для параллельной вставки в несколько потоков в секционированную таблицу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800" dirty="0"/>
              <a:t>Оценка </a:t>
            </a:r>
            <a:r>
              <a:rPr lang="en-US" sz="1800" dirty="0"/>
              <a:t>PG-</a:t>
            </a:r>
            <a:r>
              <a:rPr lang="ru-RU" sz="1800" dirty="0"/>
              <a:t>расширений, которые могут позволить экономию дискового пространства, что актуально для </a:t>
            </a:r>
            <a:r>
              <a:rPr lang="en-US" sz="1800" dirty="0"/>
              <a:t>CDC</a:t>
            </a:r>
            <a:r>
              <a:rPr lang="ru-RU" sz="1800" dirty="0"/>
              <a:t>-данных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Реализация процедур (ы) миграции с использованием метаданных источника и получателя как более универсального решения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Оценка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COPY </a:t>
            </a:r>
            <a:r>
              <a:rPr lang="ru-RU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для перегрузки данных между таблицами </a:t>
            </a:r>
            <a:r>
              <a:rPr lang="en-US" sz="19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PG</a:t>
            </a:r>
            <a:endParaRPr sz="19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792143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Google Shape;744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5" name="Google Shape;745;p84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84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84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8" name="Google Shape;748;p84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.</a:t>
            </a:r>
            <a:endParaRPr/>
          </a:p>
        </p:txBody>
      </p:sp>
      <p:sp>
        <p:nvSpPr>
          <p:cNvPr id="749" name="Google Shape;749;p84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3164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Лазуткин</a:t>
            </a:r>
            <a:r>
              <a:rPr lang="en-US" sz="3164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164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Александр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0" name="Google Shape;750;p84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sz="1617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r>
              <a:rPr lang="en-US" sz="1617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1617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Архитектор </a:t>
            </a:r>
            <a:r>
              <a:rPr lang="en-US" sz="1617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DWH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Миграция данных из </a:t>
            </a: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MS</a:t>
            </a: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SQL</a:t>
            </a: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Server 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в </a:t>
            </a: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PostgreSQL</a:t>
            </a:r>
            <a:endParaRPr sz="3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>
            <a:spLocks noGrp="1"/>
          </p:cNvSpPr>
          <p:nvPr>
            <p:ph type="pic" idx="2"/>
          </p:nvPr>
        </p:nvSpPr>
        <p:spPr>
          <a:xfrm>
            <a:off x="3892099" y="5685449"/>
            <a:ext cx="888600" cy="808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.</a:t>
            </a:r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501532" y="50672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Лазуткин Александр Николаевич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635907" y="5590113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Должность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Архитектор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DWH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Введение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 flipH="1">
            <a:off x="609508" y="1533100"/>
            <a:ext cx="10618500" cy="4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В рамках </a:t>
            </a:r>
            <a:r>
              <a:rPr lang="en-US" sz="28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данного</a:t>
            </a:r>
            <a:r>
              <a:rPr lang="en-US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8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r>
              <a:rPr lang="en-US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выполнялся поиск производительного решения для миграции данных из </a:t>
            </a:r>
            <a:r>
              <a:rPr lang="en-US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MSSQL Server </a:t>
            </a:r>
            <a:r>
              <a:rPr lang="ru-RU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в </a:t>
            </a:r>
            <a:r>
              <a:rPr lang="en-US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PostgreSQL </a:t>
            </a:r>
            <a:r>
              <a:rPr lang="ru-RU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для последующей реализации данного подхода в компании.</a:t>
            </a:r>
            <a:r>
              <a:rPr lang="en-US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lang="ru-RU" sz="28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28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В качестве тестовых данных использовались наборы данных </a:t>
            </a:r>
            <a:r>
              <a:rPr lang="en-US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CDC </a:t>
            </a:r>
            <a:r>
              <a:rPr lang="ru-RU" sz="28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по 10, 50 и 100 млн. строк</a:t>
            </a:r>
            <a:endParaRPr lang="en-US" sz="28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8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2" y="-2840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</a:t>
            </a:r>
            <a:r>
              <a:rPr lang="en-US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5"/>
          <p:cNvSpPr/>
          <p:nvPr/>
        </p:nvSpPr>
        <p:spPr>
          <a:xfrm>
            <a:off x="2340800" y="1472725"/>
            <a:ext cx="9574108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2516250" y="1571575"/>
            <a:ext cx="4737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6" name="Google Shape;206;p25"/>
          <p:cNvSpPr/>
          <p:nvPr/>
        </p:nvSpPr>
        <p:spPr>
          <a:xfrm>
            <a:off x="3152675" y="1604875"/>
            <a:ext cx="859598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Закрепление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основных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навыков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полученных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текущем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курсе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18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7" name="Google Shape;207;p25"/>
          <p:cNvSpPr/>
          <p:nvPr/>
        </p:nvSpPr>
        <p:spPr>
          <a:xfrm>
            <a:off x="2340799" y="2259675"/>
            <a:ext cx="9574109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2516250" y="2409975"/>
            <a:ext cx="5244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9" name="Google Shape;209;p25"/>
          <p:cNvSpPr/>
          <p:nvPr/>
        </p:nvSpPr>
        <p:spPr>
          <a:xfrm>
            <a:off x="3108449" y="2306475"/>
            <a:ext cx="8132205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Выбор</a:t>
            </a:r>
            <a:r>
              <a:rPr lang="ru-RU" sz="1800" b="0" i="0" u="none" strike="noStrike" cap="none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оптимального решения миграции данных (</a:t>
            </a:r>
            <a:r>
              <a:rPr lang="en-US" sz="1800" b="0" i="0" u="none" strike="noStrike" cap="none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ETL) </a:t>
            </a:r>
            <a:r>
              <a:rPr lang="ru-RU" sz="1800" b="0" i="0" u="none" strike="noStrike" cap="none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 </a:t>
            </a:r>
            <a:r>
              <a:rPr lang="en-US" sz="1800" b="0" i="0" u="none" strike="noStrike" cap="none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Postgre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SQL</a:t>
            </a: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в рамках проекта по замене производств. системы</a:t>
            </a:r>
            <a:endParaRPr sz="18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0" name="Google Shape;210;p25"/>
          <p:cNvSpPr/>
          <p:nvPr/>
        </p:nvSpPr>
        <p:spPr>
          <a:xfrm>
            <a:off x="2340800" y="3046600"/>
            <a:ext cx="9574108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3152675" y="3131325"/>
            <a:ext cx="64386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Оформление результатов тестов и выводы</a:t>
            </a:r>
            <a:endParaRPr sz="20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2" name="Google Shape;212;p25"/>
          <p:cNvSpPr txBox="1"/>
          <p:nvPr/>
        </p:nvSpPr>
        <p:spPr>
          <a:xfrm>
            <a:off x="2516250" y="3355000"/>
            <a:ext cx="325500" cy="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Исходная конфигурация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0" name="Google Shape;260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7349B634-79D5-7629-1D35-917071659D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232917"/>
              </p:ext>
            </p:extLst>
          </p:nvPr>
        </p:nvGraphicFramePr>
        <p:xfrm>
          <a:off x="240145" y="1280511"/>
          <a:ext cx="11720946" cy="53459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08041">
                  <a:extLst>
                    <a:ext uri="{9D8B030D-6E8A-4147-A177-3AD203B41FA5}">
                      <a16:colId xmlns:a16="http://schemas.microsoft.com/office/drawing/2014/main" val="2638554960"/>
                    </a:ext>
                  </a:extLst>
                </a:gridCol>
                <a:gridCol w="3461705">
                  <a:extLst>
                    <a:ext uri="{9D8B030D-6E8A-4147-A177-3AD203B41FA5}">
                      <a16:colId xmlns:a16="http://schemas.microsoft.com/office/drawing/2014/main" val="1980960121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780620643"/>
                    </a:ext>
                  </a:extLst>
                </a:gridCol>
              </a:tblGrid>
              <a:tr h="570546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Наименование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 </a:t>
                      </a:r>
                      <a:r>
                        <a:rPr lang="en-US" dirty="0"/>
                        <a:t>VM Windows 11 Pro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VM Ubuntu 20.04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291092"/>
                  </a:ext>
                </a:extLst>
              </a:tr>
              <a:tr h="570546">
                <a:tc>
                  <a:txBody>
                    <a:bodyPr/>
                    <a:lstStyle/>
                    <a:p>
                      <a:r>
                        <a:rPr lang="en-US" sz="1800" dirty="0"/>
                        <a:t>CPU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 CPU (2 CORE)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1 CPU (2 CORE)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547615"/>
                  </a:ext>
                </a:extLst>
              </a:tr>
              <a:tr h="570546">
                <a:tc>
                  <a:txBody>
                    <a:bodyPr/>
                    <a:lstStyle/>
                    <a:p>
                      <a:r>
                        <a:rPr lang="en-US" sz="1800" dirty="0"/>
                        <a:t>RAM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15 Gb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15 Gb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667388"/>
                  </a:ext>
                </a:extLst>
              </a:tr>
              <a:tr h="797201">
                <a:tc>
                  <a:txBody>
                    <a:bodyPr/>
                    <a:lstStyle/>
                    <a:p>
                      <a:r>
                        <a:rPr lang="en-US" sz="1800" dirty="0"/>
                        <a:t>IO STORAGE</a:t>
                      </a:r>
                      <a:endParaRPr lang="ru-RU" sz="1800" dirty="0"/>
                    </a:p>
                    <a:p>
                      <a:r>
                        <a:rPr lang="en-US" sz="1800" dirty="0"/>
                        <a:t> (HDD MARVELL Raid VD 0 (3725 </a:t>
                      </a:r>
                      <a:r>
                        <a:rPr lang="ru-RU" sz="1800" dirty="0"/>
                        <a:t>ГБ) </a:t>
                      </a:r>
                      <a:r>
                        <a:rPr lang="en-US" sz="1800" dirty="0"/>
                        <a:t>Marvell 88SE9230 SATA 6Gb/s Controller)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400GB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400GB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151310"/>
                  </a:ext>
                </a:extLst>
              </a:tr>
              <a:tr h="1125461">
                <a:tc>
                  <a:txBody>
                    <a:bodyPr/>
                    <a:lstStyle/>
                    <a:p>
                      <a:r>
                        <a:rPr lang="en-US" sz="1800" dirty="0"/>
                        <a:t>IP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dirty="0"/>
                        <a:t>IP   192.168.0.10</a:t>
                      </a:r>
                    </a:p>
                    <a:p>
                      <a:r>
                        <a:rPr lang="nb-NO" sz="1800" dirty="0"/>
                        <a:t>MASK 255.255.255.0</a:t>
                      </a:r>
                    </a:p>
                    <a:p>
                      <a:r>
                        <a:rPr lang="nb-NO" sz="1800" dirty="0"/>
                        <a:t>LAN segment: VMNet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dirty="0"/>
                        <a:t>IP   192.168.0.11</a:t>
                      </a:r>
                    </a:p>
                    <a:p>
                      <a:r>
                        <a:rPr lang="nb-NO" sz="1800" dirty="0"/>
                        <a:t>MASK 255.255.255.0</a:t>
                      </a:r>
                    </a:p>
                    <a:p>
                      <a:r>
                        <a:rPr lang="nb-NO" sz="1800" dirty="0"/>
                        <a:t>LAN segment: VMNet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875369"/>
                  </a:ext>
                </a:extLst>
              </a:tr>
              <a:tr h="797201">
                <a:tc>
                  <a:txBody>
                    <a:bodyPr/>
                    <a:lstStyle/>
                    <a:p>
                      <a:r>
                        <a:rPr lang="en-US" sz="1800" dirty="0"/>
                        <a:t>RMDBS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SQL Server 2022 Developer Edition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PostgreSQL 15.2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944705"/>
                  </a:ext>
                </a:extLst>
              </a:tr>
              <a:tr h="797201">
                <a:tc>
                  <a:txBody>
                    <a:bodyPr/>
                    <a:lstStyle/>
                    <a:p>
                      <a:r>
                        <a:rPr lang="en-US" sz="1800" dirty="0"/>
                        <a:t>Software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VS Community 2022, SSMS, </a:t>
                      </a:r>
                      <a:r>
                        <a:rPr lang="en-US" sz="1800" dirty="0" err="1"/>
                        <a:t>psqlodbc</a:t>
                      </a:r>
                      <a:r>
                        <a:rPr lang="en-US" sz="1800" dirty="0"/>
                        <a:t> 13.02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VS Code, PDI CE 9.4, MSSQL JDBC Driver 9</a:t>
                      </a:r>
                      <a:r>
                        <a:rPr lang="ru-RU" sz="1800" dirty="0"/>
                        <a:t>.</a:t>
                      </a:r>
                      <a:r>
                        <a:rPr lang="en-US" sz="1800" dirty="0"/>
                        <a:t>4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12634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Исходная конфигурация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СУБД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0" name="Google Shape;260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5B1092B3-DB1D-1181-EB4B-63CF5BF6D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3350" indent="0">
              <a:buNone/>
            </a:pPr>
            <a:r>
              <a:rPr lang="en-US" sz="1600" b="1" dirty="0"/>
              <a:t>SQL Server 2022 Developer Edition</a:t>
            </a:r>
            <a:endParaRPr lang="ru-RU" sz="1600" b="1" dirty="0"/>
          </a:p>
          <a:p>
            <a:r>
              <a:rPr lang="en-US" dirty="0"/>
              <a:t>MAXDOP = 2</a:t>
            </a:r>
            <a:endParaRPr lang="ru-RU" dirty="0"/>
          </a:p>
          <a:p>
            <a:r>
              <a:rPr lang="en-US" dirty="0"/>
              <a:t>MAX RAM = 11048 Mb</a:t>
            </a:r>
            <a:endParaRPr lang="ru-RU" dirty="0"/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DC6E98F4-C250-B43C-9E82-302EDD8CB279}"/>
              </a:ext>
            </a:extLst>
          </p:cNvPr>
          <p:cNvSpPr txBox="1">
            <a:spLocks/>
          </p:cNvSpPr>
          <p:nvPr/>
        </p:nvSpPr>
        <p:spPr>
          <a:xfrm>
            <a:off x="6172932" y="1808479"/>
            <a:ext cx="5723504" cy="2092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33350" indent="0">
              <a:buNone/>
            </a:pPr>
            <a:r>
              <a:rPr lang="en-US" sz="1600" b="1" dirty="0"/>
              <a:t>PostgreSQL 15.2</a:t>
            </a:r>
            <a:r>
              <a:rPr lang="ru-RU" sz="1600" b="1" dirty="0"/>
              <a:t> </a:t>
            </a:r>
            <a:r>
              <a:rPr lang="ru-RU" sz="1600" dirty="0"/>
              <a:t>- </a:t>
            </a:r>
            <a:r>
              <a:rPr lang="en-US" sz="1600" dirty="0">
                <a:hlinkClick r:id="rId5"/>
              </a:rPr>
              <a:t>https://pgtune.leopard.in.ua</a:t>
            </a:r>
            <a:r>
              <a:rPr lang="ru-RU" sz="1600" dirty="0"/>
              <a:t> </a:t>
            </a:r>
            <a:r>
              <a:rPr lang="en-US" sz="1600" dirty="0"/>
              <a:t> </a:t>
            </a:r>
          </a:p>
          <a:p>
            <a:r>
              <a:rPr lang="en-US" sz="1600" dirty="0"/>
              <a:t># DB Version: 15</a:t>
            </a:r>
          </a:p>
          <a:p>
            <a:r>
              <a:rPr lang="en-US" sz="1600" dirty="0"/>
              <a:t># OS Type: </a:t>
            </a:r>
            <a:r>
              <a:rPr lang="en-US" sz="1600" dirty="0" err="1"/>
              <a:t>linux</a:t>
            </a:r>
            <a:endParaRPr lang="en-US" sz="1600" dirty="0"/>
          </a:p>
          <a:p>
            <a:r>
              <a:rPr lang="en-US" sz="1600" dirty="0"/>
              <a:t># DB Type: </a:t>
            </a:r>
            <a:r>
              <a:rPr lang="en-US" sz="1600" dirty="0" err="1"/>
              <a:t>dw</a:t>
            </a:r>
            <a:endParaRPr lang="en-US" sz="1600" dirty="0"/>
          </a:p>
          <a:p>
            <a:r>
              <a:rPr lang="en-US" sz="1600" dirty="0"/>
              <a:t># Total Memory (RAM): 15 GB</a:t>
            </a:r>
          </a:p>
          <a:p>
            <a:r>
              <a:rPr lang="en-US" sz="1600" dirty="0"/>
              <a:t># CPUs num: 1</a:t>
            </a:r>
          </a:p>
          <a:p>
            <a:r>
              <a:rPr lang="en-US" sz="1600" dirty="0"/>
              <a:t># Connections num: 20</a:t>
            </a:r>
          </a:p>
          <a:p>
            <a:r>
              <a:rPr lang="en-US" sz="1600" dirty="0"/>
              <a:t># Data Storage: HDD</a:t>
            </a:r>
            <a:endParaRPr lang="ru-RU" sz="1600" dirty="0"/>
          </a:p>
          <a:p>
            <a:pPr marL="133350" indent="0">
              <a:buNone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F228E14-6267-D8C4-84BD-75E867C659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2335" y="4422592"/>
            <a:ext cx="3705673" cy="21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935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8250" y="0"/>
            <a:ext cx="1231024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 миграции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9"/>
          <p:cNvSpPr/>
          <p:nvPr/>
        </p:nvSpPr>
        <p:spPr>
          <a:xfrm>
            <a:off x="5399700" y="1164675"/>
            <a:ext cx="6792300" cy="56244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9"/>
          <p:cNvSpPr/>
          <p:nvPr/>
        </p:nvSpPr>
        <p:spPr>
          <a:xfrm>
            <a:off x="-118250" y="1164675"/>
            <a:ext cx="12310200" cy="56934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Блок-схема: магнитный диск 2">
            <a:extLst>
              <a:ext uri="{FF2B5EF4-FFF2-40B4-BE49-F238E27FC236}">
                <a16:creationId xmlns:a16="http://schemas.microsoft.com/office/drawing/2014/main" id="{C6C84437-49B1-A430-81B3-F3D7AA858F9D}"/>
              </a:ext>
            </a:extLst>
          </p:cNvPr>
          <p:cNvSpPr/>
          <p:nvPr/>
        </p:nvSpPr>
        <p:spPr>
          <a:xfrm>
            <a:off x="401588" y="1553422"/>
            <a:ext cx="1649462" cy="3318207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MSSQL 2022 DE</a:t>
            </a:r>
            <a:endParaRPr lang="ru-RU" dirty="0"/>
          </a:p>
        </p:txBody>
      </p:sp>
      <p:sp>
        <p:nvSpPr>
          <p:cNvPr id="4" name="Блок-схема: магнитный диск 3">
            <a:extLst>
              <a:ext uri="{FF2B5EF4-FFF2-40B4-BE49-F238E27FC236}">
                <a16:creationId xmlns:a16="http://schemas.microsoft.com/office/drawing/2014/main" id="{0E807634-05E4-5C73-026D-32C094D16F70}"/>
              </a:ext>
            </a:extLst>
          </p:cNvPr>
          <p:cNvSpPr/>
          <p:nvPr/>
        </p:nvSpPr>
        <p:spPr>
          <a:xfrm>
            <a:off x="9480550" y="1553422"/>
            <a:ext cx="1854200" cy="3318207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PostgreSQL 15.2</a:t>
            </a:r>
            <a:endParaRPr lang="ru-RU" dirty="0"/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F5C0289E-74A2-A2B3-4BFB-30738C45270C}"/>
              </a:ext>
            </a:extLst>
          </p:cNvPr>
          <p:cNvCxnSpPr/>
          <p:nvPr/>
        </p:nvCxnSpPr>
        <p:spPr>
          <a:xfrm>
            <a:off x="2108200" y="2527300"/>
            <a:ext cx="7188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2E52B278-3D6F-EAC5-15AA-A46EA964244D}"/>
              </a:ext>
            </a:extLst>
          </p:cNvPr>
          <p:cNvCxnSpPr/>
          <p:nvPr/>
        </p:nvCxnSpPr>
        <p:spPr>
          <a:xfrm>
            <a:off x="2108200" y="3175000"/>
            <a:ext cx="7188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50A4B574-BB83-8F2F-F8C5-F42C2E895D6A}"/>
              </a:ext>
            </a:extLst>
          </p:cNvPr>
          <p:cNvCxnSpPr/>
          <p:nvPr/>
        </p:nvCxnSpPr>
        <p:spPr>
          <a:xfrm>
            <a:off x="2108200" y="3810000"/>
            <a:ext cx="7188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431FB46D-2028-F7B8-1B92-D4F02631F881}"/>
              </a:ext>
            </a:extLst>
          </p:cNvPr>
          <p:cNvCxnSpPr/>
          <p:nvPr/>
        </p:nvCxnSpPr>
        <p:spPr>
          <a:xfrm>
            <a:off x="2108200" y="4330700"/>
            <a:ext cx="7188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CD06A48-314B-80AA-FD20-4581D50214C2}"/>
              </a:ext>
            </a:extLst>
          </p:cNvPr>
          <p:cNvSpPr txBox="1"/>
          <p:nvPr/>
        </p:nvSpPr>
        <p:spPr>
          <a:xfrm>
            <a:off x="2004524" y="4007766"/>
            <a:ext cx="1456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SSIS (PUSH)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688FC-9C42-AC88-71F8-6B2C0C1ABA54}"/>
              </a:ext>
            </a:extLst>
          </p:cNvPr>
          <p:cNvSpPr txBox="1"/>
          <p:nvPr/>
        </p:nvSpPr>
        <p:spPr>
          <a:xfrm>
            <a:off x="7428400" y="2874022"/>
            <a:ext cx="2165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PG_LOADER (PULL)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88DCA1-56A8-AC57-8077-37A0A0B3F65C}"/>
              </a:ext>
            </a:extLst>
          </p:cNvPr>
          <p:cNvSpPr txBox="1"/>
          <p:nvPr/>
        </p:nvSpPr>
        <p:spPr>
          <a:xfrm>
            <a:off x="8172449" y="3461738"/>
            <a:ext cx="16494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PDI (PULL)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BDD632-9D9F-9A41-3E9F-239A5B17D8A5}"/>
              </a:ext>
            </a:extLst>
          </p:cNvPr>
          <p:cNvSpPr txBox="1"/>
          <p:nvPr/>
        </p:nvSpPr>
        <p:spPr>
          <a:xfrm>
            <a:off x="8020074" y="2212725"/>
            <a:ext cx="15515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FDW (PULL)</a:t>
            </a:r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F14543F5-7DCD-0795-951B-298BAA6D32B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ru-RU" dirty="0"/>
              <a:t>Размеры исходных данных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7E81BF7-A7B2-F6CC-D169-0896CFCC8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2164"/>
            <a:ext cx="12192000" cy="33386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976605-C2CC-7843-50AC-91CE265EFCF7}"/>
              </a:ext>
            </a:extLst>
          </p:cNvPr>
          <p:cNvSpPr txBox="1"/>
          <p:nvPr/>
        </p:nvSpPr>
        <p:spPr>
          <a:xfrm>
            <a:off x="0" y="2197909"/>
            <a:ext cx="1200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PostgreSQL TABLE</a:t>
            </a:r>
            <a:r>
              <a:rPr lang="en-US" dirty="0"/>
              <a:t>(</a:t>
            </a:r>
            <a:r>
              <a:rPr lang="en-US" dirty="0" err="1"/>
              <a:t>sys_change_id</a:t>
            </a:r>
            <a:r>
              <a:rPr lang="en-US" dirty="0"/>
              <a:t> </a:t>
            </a:r>
            <a:r>
              <a:rPr lang="en-US" dirty="0" err="1"/>
              <a:t>bigint,sys_flow_type</a:t>
            </a:r>
            <a:r>
              <a:rPr lang="en-US" dirty="0"/>
              <a:t> </a:t>
            </a:r>
            <a:r>
              <a:rPr lang="en-US" dirty="0" err="1"/>
              <a:t>int,sys_operation_dt</a:t>
            </a:r>
            <a:r>
              <a:rPr lang="en-US" dirty="0"/>
              <a:t> </a:t>
            </a:r>
            <a:r>
              <a:rPr lang="en-US" dirty="0" err="1"/>
              <a:t>timestamp,sys_operation_type</a:t>
            </a:r>
            <a:r>
              <a:rPr lang="en-US" dirty="0"/>
              <a:t> char(1),Col1 bigint,Col2 int,Col3 timestamp,Col4 varchar(2),Col5 timestamp)	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63D56D-340F-0553-43D5-A8302E2F8CB6}"/>
              </a:ext>
            </a:extLst>
          </p:cNvPr>
          <p:cNvSpPr txBox="1"/>
          <p:nvPr/>
        </p:nvSpPr>
        <p:spPr>
          <a:xfrm>
            <a:off x="0" y="1226302"/>
            <a:ext cx="1200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SQL Server TABLE</a:t>
            </a:r>
            <a:r>
              <a:rPr lang="en-US" dirty="0"/>
              <a:t>(</a:t>
            </a:r>
            <a:r>
              <a:rPr lang="en-US" dirty="0" err="1"/>
              <a:t>sys_change_id</a:t>
            </a:r>
            <a:r>
              <a:rPr lang="en-US" dirty="0"/>
              <a:t> </a:t>
            </a:r>
            <a:r>
              <a:rPr lang="en-US" dirty="0" err="1"/>
              <a:t>bigint</a:t>
            </a:r>
            <a:r>
              <a:rPr lang="en-US" dirty="0"/>
              <a:t> NOT </a:t>
            </a:r>
            <a:r>
              <a:rPr lang="en-US" dirty="0" err="1"/>
              <a:t>NULL,sys_flow_type</a:t>
            </a:r>
            <a:r>
              <a:rPr lang="en-US" dirty="0"/>
              <a:t> int NOT </a:t>
            </a:r>
            <a:r>
              <a:rPr lang="en-US" dirty="0" err="1"/>
              <a:t>NULL,sys_operation_dt</a:t>
            </a:r>
            <a:r>
              <a:rPr lang="en-US" dirty="0"/>
              <a:t> datetime NOT </a:t>
            </a:r>
            <a:r>
              <a:rPr lang="en-US" dirty="0" err="1"/>
              <a:t>NULL,sys_operation_type</a:t>
            </a:r>
            <a:r>
              <a:rPr lang="en-US" dirty="0"/>
              <a:t> char(1) NULL,Col1 </a:t>
            </a:r>
            <a:r>
              <a:rPr lang="en-US" dirty="0" err="1"/>
              <a:t>bigint</a:t>
            </a:r>
            <a:r>
              <a:rPr lang="en-US" dirty="0"/>
              <a:t> NULL,Col2 int NULL,Col3 datetime NOT NULL,Col4 varchar(2) NULL,Col5 datetime NULL)	</a:t>
            </a:r>
            <a:endParaRPr lang="ru-RU" dirty="0"/>
          </a:p>
        </p:txBody>
      </p:sp>
      <p:sp>
        <p:nvSpPr>
          <p:cNvPr id="4" name="Стрелка: вниз 3">
            <a:extLst>
              <a:ext uri="{FF2B5EF4-FFF2-40B4-BE49-F238E27FC236}">
                <a16:creationId xmlns:a16="http://schemas.microsoft.com/office/drawing/2014/main" id="{499951D6-3F47-3A5E-2957-9B4E6D00B3BB}"/>
              </a:ext>
            </a:extLst>
          </p:cNvPr>
          <p:cNvSpPr/>
          <p:nvPr/>
        </p:nvSpPr>
        <p:spPr>
          <a:xfrm>
            <a:off x="4553527" y="1789161"/>
            <a:ext cx="369454" cy="3691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527892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1577</TotalTime>
  <Words>1419</Words>
  <Application>Microsoft Office PowerPoint</Application>
  <PresentationFormat>Широкоэкранный</PresentationFormat>
  <Paragraphs>148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Noto Sans Symbols</vt:lpstr>
      <vt:lpstr>Arial</vt:lpstr>
      <vt:lpstr>Roboto</vt:lpstr>
      <vt:lpstr>Calibri</vt:lpstr>
      <vt:lpstr>Avenir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Лазуткин Александр Николаевич</cp:lastModifiedBy>
  <cp:revision>56</cp:revision>
  <dcterms:modified xsi:type="dcterms:W3CDTF">2023-06-16T06:20:03Z</dcterms:modified>
</cp:coreProperties>
</file>